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8" r:id="rId3"/>
    <p:sldId id="281" r:id="rId4"/>
    <p:sldId id="259" r:id="rId5"/>
    <p:sldId id="277" r:id="rId6"/>
    <p:sldId id="280" r:id="rId7"/>
    <p:sldId id="283" r:id="rId8"/>
    <p:sldId id="282" r:id="rId9"/>
    <p:sldId id="285" r:id="rId10"/>
    <p:sldId id="284" r:id="rId11"/>
    <p:sldId id="287" r:id="rId12"/>
    <p:sldId id="286" r:id="rId13"/>
    <p:sldId id="293" r:id="rId14"/>
    <p:sldId id="288" r:id="rId15"/>
    <p:sldId id="289" r:id="rId16"/>
    <p:sldId id="290" r:id="rId17"/>
    <p:sldId id="291" r:id="rId18"/>
    <p:sldId id="292" r:id="rId19"/>
    <p:sldId id="29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660"/>
  </p:normalViewPr>
  <p:slideViewPr>
    <p:cSldViewPr>
      <p:cViewPr varScale="1">
        <p:scale>
          <a:sx n="56" d="100"/>
          <a:sy n="56" d="100"/>
        </p:scale>
        <p:origin x="90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C6B9C3-CAB8-4E8A-9153-FA09B8CC629A}" type="datetimeFigureOut">
              <a:rPr lang="en-GB" smtClean="0"/>
              <a:t>22/06/2018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9E4CA7-7173-4CD1-9EF7-0199FDC408F9}" type="slidenum">
              <a:rPr lang="en-GB" smtClean="0"/>
              <a:t>‹#›</a:t>
            </a:fld>
            <a:endParaRPr lang="en-GB"/>
          </a:p>
        </p:txBody>
      </p:sp>
    </p:spTree>
    <p:extLst>
      <p:ext uri="{BB962C8B-B14F-4D97-AF65-F5344CB8AC3E}">
        <p14:creationId xmlns:p14="http://schemas.microsoft.com/office/powerpoint/2010/main" val="1484989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1</a:t>
            </a:fld>
            <a:endParaRPr lang="en-GB"/>
          </a:p>
        </p:txBody>
      </p:sp>
    </p:spTree>
    <p:extLst>
      <p:ext uri="{BB962C8B-B14F-4D97-AF65-F5344CB8AC3E}">
        <p14:creationId xmlns:p14="http://schemas.microsoft.com/office/powerpoint/2010/main" val="671020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Ss work in  pairs and take turns to be the photographer for each photo. Listen and collect errors for ss to correct later. You can write them on the board.</a:t>
            </a:r>
          </a:p>
        </p:txBody>
      </p:sp>
      <p:sp>
        <p:nvSpPr>
          <p:cNvPr id="4" name="Slide Number Placeholder 3"/>
          <p:cNvSpPr>
            <a:spLocks noGrp="1"/>
          </p:cNvSpPr>
          <p:nvPr>
            <p:ph type="sldNum" sz="quarter" idx="10"/>
          </p:nvPr>
        </p:nvSpPr>
        <p:spPr/>
        <p:txBody>
          <a:bodyPr/>
          <a:lstStyle/>
          <a:p>
            <a:fld id="{6B9E4CA7-7173-4CD1-9EF7-0199FDC408F9}" type="slidenum">
              <a:rPr lang="en-GB" smtClean="0"/>
              <a:t>13</a:t>
            </a:fld>
            <a:endParaRPr lang="en-GB"/>
          </a:p>
        </p:txBody>
      </p:sp>
    </p:spTree>
    <p:extLst>
      <p:ext uri="{BB962C8B-B14F-4D97-AF65-F5344CB8AC3E}">
        <p14:creationId xmlns:p14="http://schemas.microsoft.com/office/powerpoint/2010/main" val="442661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could</a:t>
            </a:r>
            <a:r>
              <a:rPr lang="en-GB" baseline="0" dirty="0"/>
              <a:t> </a:t>
            </a:r>
            <a:r>
              <a:rPr lang="en-GB" baseline="0"/>
              <a:t>take 2-2 hours</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2</a:t>
            </a:fld>
            <a:endParaRPr lang="en-GB"/>
          </a:p>
        </p:txBody>
      </p:sp>
    </p:spTree>
    <p:extLst>
      <p:ext uri="{BB962C8B-B14F-4D97-AF65-F5344CB8AC3E}">
        <p14:creationId xmlns:p14="http://schemas.microsoft.com/office/powerpoint/2010/main" val="294953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3</a:t>
            </a:fld>
            <a:endParaRPr lang="en-GB"/>
          </a:p>
        </p:txBody>
      </p:sp>
    </p:spTree>
    <p:extLst>
      <p:ext uri="{BB962C8B-B14F-4D97-AF65-F5344CB8AC3E}">
        <p14:creationId xmlns:p14="http://schemas.microsoft.com/office/powerpoint/2010/main" val="2165863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a:t>
            </a:r>
            <a:r>
              <a:rPr lang="en-GB" baseline="0" dirty="0"/>
              <a:t> and cut up this sheet for learners to match in groups. </a:t>
            </a:r>
            <a:r>
              <a:rPr lang="en-GB" dirty="0"/>
              <a:t>Key: 1)d 2)a  3)e  4)h  5)f   6)g   7)c 8)b   9)</a:t>
            </a:r>
            <a:r>
              <a:rPr lang="en-GB" dirty="0" err="1"/>
              <a:t>i</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4</a:t>
            </a:fld>
            <a:endParaRPr lang="en-GB"/>
          </a:p>
        </p:txBody>
      </p:sp>
    </p:spTree>
    <p:extLst>
      <p:ext uri="{BB962C8B-B14F-4D97-AF65-F5344CB8AC3E}">
        <p14:creationId xmlns:p14="http://schemas.microsoft.com/office/powerpoint/2010/main" val="427812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1) a  2) b  3) a  4) c  5) b</a:t>
            </a:r>
          </a:p>
        </p:txBody>
      </p:sp>
      <p:sp>
        <p:nvSpPr>
          <p:cNvPr id="4" name="Slide Number Placeholder 3"/>
          <p:cNvSpPr>
            <a:spLocks noGrp="1"/>
          </p:cNvSpPr>
          <p:nvPr>
            <p:ph type="sldNum" sz="quarter" idx="10"/>
          </p:nvPr>
        </p:nvSpPr>
        <p:spPr/>
        <p:txBody>
          <a:bodyPr/>
          <a:lstStyle/>
          <a:p>
            <a:fld id="{6B9E4CA7-7173-4CD1-9EF7-0199FDC408F9}" type="slidenum">
              <a:rPr lang="en-GB" smtClean="0"/>
              <a:t>5</a:t>
            </a:fld>
            <a:endParaRPr lang="en-GB"/>
          </a:p>
        </p:txBody>
      </p:sp>
    </p:spTree>
    <p:extLst>
      <p:ext uri="{BB962C8B-B14F-4D97-AF65-F5344CB8AC3E}">
        <p14:creationId xmlns:p14="http://schemas.microsoft.com/office/powerpoint/2010/main" val="3157556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1) a  2( a  3) b  4)  c  5) c</a:t>
            </a:r>
          </a:p>
        </p:txBody>
      </p:sp>
      <p:sp>
        <p:nvSpPr>
          <p:cNvPr id="4" name="Slide Number Placeholder 3"/>
          <p:cNvSpPr>
            <a:spLocks noGrp="1"/>
          </p:cNvSpPr>
          <p:nvPr>
            <p:ph type="sldNum" sz="quarter" idx="10"/>
          </p:nvPr>
        </p:nvSpPr>
        <p:spPr/>
        <p:txBody>
          <a:bodyPr/>
          <a:lstStyle/>
          <a:p>
            <a:fld id="{6B9E4CA7-7173-4CD1-9EF7-0199FDC408F9}" type="slidenum">
              <a:rPr lang="en-GB" smtClean="0"/>
              <a:t>6</a:t>
            </a:fld>
            <a:endParaRPr lang="en-GB"/>
          </a:p>
        </p:txBody>
      </p:sp>
    </p:spTree>
    <p:extLst>
      <p:ext uri="{BB962C8B-B14F-4D97-AF65-F5344CB8AC3E}">
        <p14:creationId xmlns:p14="http://schemas.microsoft.com/office/powerpoint/2010/main" val="778030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1) Yes  2) Yes  3)  Yes  4) Yes   5)  all of them</a:t>
            </a:r>
          </a:p>
        </p:txBody>
      </p:sp>
      <p:sp>
        <p:nvSpPr>
          <p:cNvPr id="4" name="Slide Number Placeholder 3"/>
          <p:cNvSpPr>
            <a:spLocks noGrp="1"/>
          </p:cNvSpPr>
          <p:nvPr>
            <p:ph type="sldNum" sz="quarter" idx="10"/>
          </p:nvPr>
        </p:nvSpPr>
        <p:spPr/>
        <p:txBody>
          <a:bodyPr/>
          <a:lstStyle/>
          <a:p>
            <a:fld id="{6B9E4CA7-7173-4CD1-9EF7-0199FDC408F9}" type="slidenum">
              <a:rPr lang="en-GB" smtClean="0"/>
              <a:t>7</a:t>
            </a:fld>
            <a:endParaRPr lang="en-GB"/>
          </a:p>
        </p:txBody>
      </p:sp>
    </p:spTree>
    <p:extLst>
      <p:ext uri="{BB962C8B-B14F-4D97-AF65-F5344CB8AC3E}">
        <p14:creationId xmlns:p14="http://schemas.microsoft.com/office/powerpoint/2010/main" val="2656227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(1) c  (2) a  (3) b</a:t>
            </a:r>
          </a:p>
        </p:txBody>
      </p:sp>
      <p:sp>
        <p:nvSpPr>
          <p:cNvPr id="4" name="Slide Number Placeholder 3"/>
          <p:cNvSpPr>
            <a:spLocks noGrp="1"/>
          </p:cNvSpPr>
          <p:nvPr>
            <p:ph type="sldNum" sz="quarter" idx="10"/>
          </p:nvPr>
        </p:nvSpPr>
        <p:spPr/>
        <p:txBody>
          <a:bodyPr/>
          <a:lstStyle/>
          <a:p>
            <a:fld id="{6B9E4CA7-7173-4CD1-9EF7-0199FDC408F9}" type="slidenum">
              <a:rPr lang="en-GB" smtClean="0"/>
              <a:t>10</a:t>
            </a:fld>
            <a:endParaRPr lang="en-GB"/>
          </a:p>
        </p:txBody>
      </p:sp>
    </p:spTree>
    <p:extLst>
      <p:ext uri="{BB962C8B-B14F-4D97-AF65-F5344CB8AC3E}">
        <p14:creationId xmlns:p14="http://schemas.microsoft.com/office/powerpoint/2010/main" val="72107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1) F  2) T  3) F</a:t>
            </a:r>
          </a:p>
        </p:txBody>
      </p:sp>
      <p:sp>
        <p:nvSpPr>
          <p:cNvPr id="4" name="Slide Number Placeholder 3"/>
          <p:cNvSpPr>
            <a:spLocks noGrp="1"/>
          </p:cNvSpPr>
          <p:nvPr>
            <p:ph type="sldNum" sz="quarter" idx="10"/>
          </p:nvPr>
        </p:nvSpPr>
        <p:spPr/>
        <p:txBody>
          <a:bodyPr/>
          <a:lstStyle/>
          <a:p>
            <a:fld id="{6B9E4CA7-7173-4CD1-9EF7-0199FDC408F9}" type="slidenum">
              <a:rPr lang="en-GB" smtClean="0"/>
              <a:t>11</a:t>
            </a:fld>
            <a:endParaRPr lang="en-GB"/>
          </a:p>
        </p:txBody>
      </p:sp>
    </p:spTree>
    <p:extLst>
      <p:ext uri="{BB962C8B-B14F-4D97-AF65-F5344CB8AC3E}">
        <p14:creationId xmlns:p14="http://schemas.microsoft.com/office/powerpoint/2010/main" val="2004810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22/06/2018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055729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22/06/2018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753032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22/06/2018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610298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22/06/2018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317541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D438ED9-97DA-46C2-8A49-BF622EB401E8}" type="datetimeFigureOut">
              <a:rPr lang="en-GB" smtClean="0"/>
              <a:t>22/06/2018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173707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D438ED9-97DA-46C2-8A49-BF622EB401E8}" type="datetimeFigureOut">
              <a:rPr lang="en-GB" smtClean="0"/>
              <a:t>22/06/2018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95214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D438ED9-97DA-46C2-8A49-BF622EB401E8}" type="datetimeFigureOut">
              <a:rPr lang="en-GB" smtClean="0"/>
              <a:t>22/06/2018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73145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D438ED9-97DA-46C2-8A49-BF622EB401E8}" type="datetimeFigureOut">
              <a:rPr lang="en-GB" smtClean="0"/>
              <a:t>22/06/2018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873993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438ED9-97DA-46C2-8A49-BF622EB401E8}" type="datetimeFigureOut">
              <a:rPr lang="en-GB" smtClean="0"/>
              <a:t>22/06/2018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203877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D438ED9-97DA-46C2-8A49-BF622EB401E8}" type="datetimeFigureOut">
              <a:rPr lang="en-GB" smtClean="0"/>
              <a:t>22/06/2018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452525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D438ED9-97DA-46C2-8A49-BF622EB401E8}" type="datetimeFigureOut">
              <a:rPr lang="en-GB" smtClean="0"/>
              <a:t>22/06/2018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070131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438ED9-97DA-46C2-8A49-BF622EB401E8}" type="datetimeFigureOut">
              <a:rPr lang="en-GB" smtClean="0"/>
              <a:t>22/06/2018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AA1DFA-513B-4317-8DF7-F4D8477B7CF2}" type="slidenum">
              <a:rPr lang="en-GB" smtClean="0"/>
              <a:t>‹#›</a:t>
            </a:fld>
            <a:endParaRPr lang="en-GB"/>
          </a:p>
        </p:txBody>
      </p:sp>
    </p:spTree>
    <p:extLst>
      <p:ext uri="{BB962C8B-B14F-4D97-AF65-F5344CB8AC3E}">
        <p14:creationId xmlns:p14="http://schemas.microsoft.com/office/powerpoint/2010/main" val="3384771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eewiki.newint.org/index.php?title=Problems_with_coal_in_Polan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908720"/>
            <a:ext cx="8930202" cy="3618304"/>
          </a:xfrm>
        </p:spPr>
        <p:txBody>
          <a:bodyPr>
            <a:noAutofit/>
          </a:bodyPr>
          <a:lstStyle/>
          <a:p>
            <a:r>
              <a:rPr lang="en-GB" sz="8600" b="1" dirty="0">
                <a:solidFill>
                  <a:schemeClr val="tx2">
                    <a:lumMod val="50000"/>
                  </a:schemeClr>
                </a:solidFill>
              </a:rPr>
              <a:t>Coal in Poland</a:t>
            </a:r>
          </a:p>
        </p:txBody>
      </p:sp>
      <p:sp>
        <p:nvSpPr>
          <p:cNvPr id="3" name="Subtitle 2"/>
          <p:cNvSpPr>
            <a:spLocks noGrp="1"/>
          </p:cNvSpPr>
          <p:nvPr>
            <p:ph type="subTitle" idx="1"/>
          </p:nvPr>
        </p:nvSpPr>
        <p:spPr>
          <a:xfrm>
            <a:off x="323528" y="5085184"/>
            <a:ext cx="8352928" cy="1224136"/>
          </a:xfrm>
        </p:spPr>
        <p:txBody>
          <a:bodyPr>
            <a:normAutofit/>
          </a:bodyPr>
          <a:lstStyle/>
          <a:p>
            <a:pPr>
              <a:defRPr/>
            </a:pPr>
            <a:r>
              <a:rPr lang="en-GB" altLang="en-US" b="1" dirty="0">
                <a:solidFill>
                  <a:schemeClr val="accent6">
                    <a:lumMod val="50000"/>
                  </a:schemeClr>
                </a:solidFill>
              </a:rPr>
              <a:t> New Internationalist Easier English</a:t>
            </a:r>
          </a:p>
          <a:p>
            <a:pPr>
              <a:defRPr/>
            </a:pPr>
            <a:r>
              <a:rPr lang="en-GB" altLang="en-US" b="1" dirty="0">
                <a:solidFill>
                  <a:srgbClr val="00B050"/>
                </a:solidFill>
              </a:rPr>
              <a:t>Ready Intermediate Lesson</a:t>
            </a:r>
          </a:p>
          <a:p>
            <a:endParaRPr lang="en-GB"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43493"/>
            <a:ext cx="8415456"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a:extLst>
              <a:ext uri="{FF2B5EF4-FFF2-40B4-BE49-F238E27FC236}">
                <a16:creationId xmlns:a16="http://schemas.microsoft.com/office/drawing/2014/main" id="{C7F8AD87-42F9-4C6D-930E-C76F0311421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57617" y="3324819"/>
            <a:ext cx="2628765" cy="1751414"/>
          </a:xfrm>
          <a:prstGeom prst="rect">
            <a:avLst/>
          </a:prstGeom>
        </p:spPr>
      </p:pic>
    </p:spTree>
    <p:extLst>
      <p:ext uri="{BB962C8B-B14F-4D97-AF65-F5344CB8AC3E}">
        <p14:creationId xmlns:p14="http://schemas.microsoft.com/office/powerpoint/2010/main" val="27303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12C93-24EA-4CD1-AE59-E15CE09E9E1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E39684C-BEA8-496B-9CD6-6CC8AD3C1E7E}"/>
              </a:ext>
            </a:extLst>
          </p:cNvPr>
          <p:cNvSpPr>
            <a:spLocks noGrp="1"/>
          </p:cNvSpPr>
          <p:nvPr>
            <p:ph idx="1"/>
          </p:nvPr>
        </p:nvSpPr>
        <p:spPr>
          <a:xfrm>
            <a:off x="251520" y="274638"/>
            <a:ext cx="8712968" cy="6466730"/>
          </a:xfrm>
        </p:spPr>
        <p:txBody>
          <a:bodyPr>
            <a:normAutofit fontScale="92500" lnSpcReduction="20000"/>
          </a:bodyPr>
          <a:lstStyle/>
          <a:p>
            <a:pPr marL="0" indent="0">
              <a:buNone/>
            </a:pPr>
            <a:r>
              <a:rPr lang="en-GB" b="1" dirty="0"/>
              <a:t>And in 2016 the UK Financial Times newspaper said Poland is ‘the continent’s capital of smog’ (1) _________________________________________.</a:t>
            </a:r>
          </a:p>
          <a:p>
            <a:pPr marL="0" indent="0">
              <a:buNone/>
            </a:pPr>
            <a:r>
              <a:rPr lang="en-GB" b="1" dirty="0"/>
              <a:t> </a:t>
            </a:r>
          </a:p>
          <a:p>
            <a:pPr marL="0" indent="0">
              <a:buNone/>
            </a:pPr>
            <a:r>
              <a:rPr lang="en-GB" b="1" dirty="0"/>
              <a:t>This led to more pressure by the EU for Poland (2) ________________________________________________. This with world coal getting much cheaper and increased production costs, is a problem for the subsidized Polish industry – and jobs. </a:t>
            </a:r>
          </a:p>
          <a:p>
            <a:pPr marL="0" indent="0">
              <a:buNone/>
            </a:pPr>
            <a:endParaRPr lang="en-GB" b="1" dirty="0"/>
          </a:p>
          <a:p>
            <a:pPr marL="0" indent="0">
              <a:buNone/>
            </a:pPr>
            <a:r>
              <a:rPr lang="en-GB" b="1" dirty="0"/>
              <a:t>About 100,000 Polish jobs are linked to coal. (3) _____________________________________ that the national-conservative Law and Justice party won the 2015 election with a promise that coal would remain the main energy source for the country. </a:t>
            </a:r>
          </a:p>
          <a:p>
            <a:pPr marL="0" indent="0">
              <a:buNone/>
            </a:pPr>
            <a:endParaRPr lang="en-GB" dirty="0"/>
          </a:p>
        </p:txBody>
      </p:sp>
    </p:spTree>
    <p:extLst>
      <p:ext uri="{BB962C8B-B14F-4D97-AF65-F5344CB8AC3E}">
        <p14:creationId xmlns:p14="http://schemas.microsoft.com/office/powerpoint/2010/main" val="4283066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BF8BF-B71F-4D15-BB2A-49A61DF1D197}"/>
              </a:ext>
            </a:extLst>
          </p:cNvPr>
          <p:cNvSpPr>
            <a:spLocks noGrp="1"/>
          </p:cNvSpPr>
          <p:nvPr>
            <p:ph type="title"/>
          </p:nvPr>
        </p:nvSpPr>
        <p:spPr/>
        <p:txBody>
          <a:bodyPr/>
          <a:lstStyle/>
          <a:p>
            <a:r>
              <a:rPr lang="en-GB" b="1" dirty="0">
                <a:solidFill>
                  <a:schemeClr val="tx2">
                    <a:lumMod val="50000"/>
                  </a:schemeClr>
                </a:solidFill>
              </a:rPr>
              <a:t>True or false? Read to find out</a:t>
            </a:r>
          </a:p>
        </p:txBody>
      </p:sp>
      <p:sp>
        <p:nvSpPr>
          <p:cNvPr id="3" name="Content Placeholder 2">
            <a:extLst>
              <a:ext uri="{FF2B5EF4-FFF2-40B4-BE49-F238E27FC236}">
                <a16:creationId xmlns:a16="http://schemas.microsoft.com/office/drawing/2014/main" id="{5D8E67CB-7628-4B57-9D6A-C3F616FB65F1}"/>
              </a:ext>
            </a:extLst>
          </p:cNvPr>
          <p:cNvSpPr>
            <a:spLocks noGrp="1"/>
          </p:cNvSpPr>
          <p:nvPr>
            <p:ph idx="1"/>
          </p:nvPr>
        </p:nvSpPr>
        <p:spPr/>
        <p:txBody>
          <a:bodyPr/>
          <a:lstStyle/>
          <a:p>
            <a:pPr marL="0" indent="0">
              <a:buNone/>
            </a:pPr>
            <a:r>
              <a:rPr lang="en-GB" b="1" dirty="0"/>
              <a:t>1) People are very happy to wear masks when they go to work.</a:t>
            </a:r>
          </a:p>
          <a:p>
            <a:pPr marL="0" indent="0">
              <a:buNone/>
            </a:pPr>
            <a:endParaRPr lang="en-GB" b="1" dirty="0"/>
          </a:p>
          <a:p>
            <a:pPr marL="0" indent="0">
              <a:buNone/>
            </a:pPr>
            <a:r>
              <a:rPr lang="en-GB" b="1" dirty="0"/>
              <a:t>2) Poland’s health minister thinks that cigarettes are more dangerous than the smog.</a:t>
            </a:r>
          </a:p>
          <a:p>
            <a:pPr marL="0" indent="0">
              <a:buNone/>
            </a:pPr>
            <a:endParaRPr lang="en-GB" b="1" dirty="0"/>
          </a:p>
          <a:p>
            <a:pPr marL="0" indent="0">
              <a:buNone/>
            </a:pPr>
            <a:r>
              <a:rPr lang="en-GB" b="1" dirty="0"/>
              <a:t>3) Poland and the EU agree on most things.</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132220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0BE3D-5A3C-41C3-8F7D-6AE14BDCD5D1}"/>
              </a:ext>
            </a:extLst>
          </p:cNvPr>
          <p:cNvSpPr>
            <a:spLocks noGrp="1"/>
          </p:cNvSpPr>
          <p:nvPr>
            <p:ph type="title"/>
          </p:nvPr>
        </p:nvSpPr>
        <p:spPr>
          <a:xfrm>
            <a:off x="457200" y="274638"/>
            <a:ext cx="8229600" cy="45719"/>
          </a:xfrm>
        </p:spPr>
        <p:txBody>
          <a:bodyPr>
            <a:normAutofit fontScale="90000"/>
          </a:bodyPr>
          <a:lstStyle/>
          <a:p>
            <a:endParaRPr lang="en-GB" dirty="0"/>
          </a:p>
        </p:txBody>
      </p:sp>
      <p:sp>
        <p:nvSpPr>
          <p:cNvPr id="3" name="Content Placeholder 2">
            <a:extLst>
              <a:ext uri="{FF2B5EF4-FFF2-40B4-BE49-F238E27FC236}">
                <a16:creationId xmlns:a16="http://schemas.microsoft.com/office/drawing/2014/main" id="{9909AB99-74A7-4DD9-AF1F-576BC08F2538}"/>
              </a:ext>
            </a:extLst>
          </p:cNvPr>
          <p:cNvSpPr>
            <a:spLocks noGrp="1"/>
          </p:cNvSpPr>
          <p:nvPr>
            <p:ph idx="1"/>
          </p:nvPr>
        </p:nvSpPr>
        <p:spPr>
          <a:xfrm>
            <a:off x="179512" y="274638"/>
            <a:ext cx="8784976" cy="6308724"/>
          </a:xfrm>
        </p:spPr>
        <p:txBody>
          <a:bodyPr>
            <a:normAutofit fontScale="70000" lnSpcReduction="20000"/>
          </a:bodyPr>
          <a:lstStyle/>
          <a:p>
            <a:pPr marL="0" indent="0">
              <a:buNone/>
            </a:pPr>
            <a:br>
              <a:rPr lang="en-GB" sz="3400" b="1" dirty="0"/>
            </a:br>
            <a:r>
              <a:rPr lang="en-GB" sz="3400" b="1" dirty="0"/>
              <a:t>So many people often think that moving to cleaner energy is ‘un-nationalist’ and that it is an idea from the left and from ‘unpatriotic’ parts of society. Wearing a filter mask often makes others angry. People often laugh at people who wear masks to work and very few people want to discuss the problem. </a:t>
            </a:r>
          </a:p>
          <a:p>
            <a:pPr marL="0" indent="0">
              <a:buNone/>
            </a:pPr>
            <a:r>
              <a:rPr lang="en-GB" sz="3400" b="1" dirty="0" err="1"/>
              <a:t>Konstanty</a:t>
            </a:r>
            <a:r>
              <a:rPr lang="en-GB" sz="3400" b="1" dirty="0"/>
              <a:t> </a:t>
            </a:r>
            <a:r>
              <a:rPr lang="en-GB" sz="3400" b="1" dirty="0" err="1"/>
              <a:t>Radziwiłł</a:t>
            </a:r>
            <a:r>
              <a:rPr lang="en-GB" sz="3400" b="1" dirty="0"/>
              <a:t> is health minister and last year he tried to say smoking and not air pollution was the cause of the health problems. His idea did not work as people calculated the effects of smog in terms of cigarettes. Activist group Polish Smog Alarm said breathing Krakow’s air each day is like smoking 4,000 cigarettes a year, or about seven cigarettes a day. This includes children as the effects of air pollution do not depend on age. They also say that smoking is a personal choice but breathing polluted air is not. </a:t>
            </a:r>
          </a:p>
          <a:p>
            <a:pPr marL="0" indent="0">
              <a:buNone/>
            </a:pPr>
            <a:r>
              <a:rPr lang="en-GB" sz="3400" b="1" dirty="0"/>
              <a:t>The 2018 UN Climate Change Conference will be in Katowice, in Poland in December, and so the country is going to have disagreements with the EU on many issues, such as refugee numbers, its control of the independence of its judiciary, and its environmental and climate policies</a:t>
            </a:r>
          </a:p>
          <a:p>
            <a:pPr marL="0" indent="0">
              <a:buNone/>
            </a:pPr>
            <a:endParaRPr lang="en-GB" dirty="0"/>
          </a:p>
        </p:txBody>
      </p:sp>
    </p:spTree>
    <p:extLst>
      <p:ext uri="{BB962C8B-B14F-4D97-AF65-F5344CB8AC3E}">
        <p14:creationId xmlns:p14="http://schemas.microsoft.com/office/powerpoint/2010/main" val="3275405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B70CD-3F39-4A7C-913C-26A3177CB206}"/>
              </a:ext>
            </a:extLst>
          </p:cNvPr>
          <p:cNvSpPr>
            <a:spLocks noGrp="1"/>
          </p:cNvSpPr>
          <p:nvPr>
            <p:ph type="title"/>
          </p:nvPr>
        </p:nvSpPr>
        <p:spPr/>
        <p:txBody>
          <a:bodyPr/>
          <a:lstStyle/>
          <a:p>
            <a:r>
              <a:rPr lang="en-GB" b="1" dirty="0">
                <a:solidFill>
                  <a:schemeClr val="tx2">
                    <a:lumMod val="50000"/>
                  </a:schemeClr>
                </a:solidFill>
              </a:rPr>
              <a:t>Speaking</a:t>
            </a:r>
          </a:p>
        </p:txBody>
      </p:sp>
      <p:sp>
        <p:nvSpPr>
          <p:cNvPr id="3" name="Content Placeholder 2">
            <a:extLst>
              <a:ext uri="{FF2B5EF4-FFF2-40B4-BE49-F238E27FC236}">
                <a16:creationId xmlns:a16="http://schemas.microsoft.com/office/drawing/2014/main" id="{69EFC76A-6127-4F8D-A7FB-FF0051C5C3CA}"/>
              </a:ext>
            </a:extLst>
          </p:cNvPr>
          <p:cNvSpPr>
            <a:spLocks noGrp="1"/>
          </p:cNvSpPr>
          <p:nvPr>
            <p:ph idx="1"/>
          </p:nvPr>
        </p:nvSpPr>
        <p:spPr/>
        <p:txBody>
          <a:bodyPr>
            <a:normAutofit/>
          </a:bodyPr>
          <a:lstStyle/>
          <a:p>
            <a:pPr marL="0" indent="0">
              <a:buNone/>
            </a:pPr>
            <a:r>
              <a:rPr lang="en-GB" sz="4400" b="1" dirty="0"/>
              <a:t>You are a newspaper photographer. Tell your partner…</a:t>
            </a:r>
          </a:p>
          <a:p>
            <a:pPr marL="0" indent="0">
              <a:buNone/>
            </a:pPr>
            <a:r>
              <a:rPr lang="en-GB" sz="4400" b="1" i="1" dirty="0"/>
              <a:t>Where</a:t>
            </a:r>
            <a:r>
              <a:rPr lang="en-GB" sz="4400" b="1" dirty="0"/>
              <a:t> you took the photo</a:t>
            </a:r>
          </a:p>
          <a:p>
            <a:pPr marL="0" indent="0">
              <a:buNone/>
            </a:pPr>
            <a:r>
              <a:rPr lang="en-GB" sz="4400" b="1" i="1" dirty="0"/>
              <a:t>Who</a:t>
            </a:r>
            <a:r>
              <a:rPr lang="en-GB" sz="4400" b="1" dirty="0"/>
              <a:t> is in the photo</a:t>
            </a:r>
          </a:p>
          <a:p>
            <a:pPr marL="0" indent="0">
              <a:buNone/>
            </a:pPr>
            <a:r>
              <a:rPr lang="en-GB" sz="4400" b="1" i="1" dirty="0"/>
              <a:t>Why</a:t>
            </a:r>
            <a:r>
              <a:rPr lang="en-GB" sz="4400" b="1" dirty="0"/>
              <a:t> you took the photo</a:t>
            </a:r>
          </a:p>
        </p:txBody>
      </p:sp>
    </p:spTree>
    <p:extLst>
      <p:ext uri="{BB962C8B-B14F-4D97-AF65-F5344CB8AC3E}">
        <p14:creationId xmlns:p14="http://schemas.microsoft.com/office/powerpoint/2010/main" val="2094249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199DA-C552-438A-A759-6DC979BBC74A}"/>
              </a:ext>
            </a:extLst>
          </p:cNvPr>
          <p:cNvSpPr>
            <a:spLocks noGrp="1"/>
          </p:cNvSpPr>
          <p:nvPr>
            <p:ph type="title"/>
          </p:nvPr>
        </p:nvSpPr>
        <p:spPr/>
        <p:txBody>
          <a:bodyPr>
            <a:normAutofit fontScale="90000"/>
          </a:bodyPr>
          <a:lstStyle/>
          <a:p>
            <a:r>
              <a:rPr lang="en-GB" sz="3600" b="1" i="1" dirty="0"/>
              <a:t>Winter wind blows from a coal-fuelled electricity plant, making clouds of smog, while a woman visits the city’s cemetery</a:t>
            </a:r>
            <a:r>
              <a:rPr lang="en-GB" b="1" i="1" dirty="0"/>
              <a:t>.</a:t>
            </a:r>
            <a:endParaRPr lang="en-GB" b="1" dirty="0"/>
          </a:p>
        </p:txBody>
      </p:sp>
      <p:pic>
        <p:nvPicPr>
          <p:cNvPr id="2050" name="Picture 2" descr="Dark_Clouds-header.jpg">
            <a:extLst>
              <a:ext uri="{FF2B5EF4-FFF2-40B4-BE49-F238E27FC236}">
                <a16:creationId xmlns:a16="http://schemas.microsoft.com/office/drawing/2014/main" id="{C3FF39B9-8CE7-40D4-886F-D2D0385946A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1700808"/>
            <a:ext cx="7328411" cy="4882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74613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833A5-1BF0-4AB5-B5F7-5A436FAD9927}"/>
              </a:ext>
            </a:extLst>
          </p:cNvPr>
          <p:cNvSpPr>
            <a:spLocks noGrp="1"/>
          </p:cNvSpPr>
          <p:nvPr>
            <p:ph type="title"/>
          </p:nvPr>
        </p:nvSpPr>
        <p:spPr/>
        <p:txBody>
          <a:bodyPr>
            <a:noAutofit/>
          </a:bodyPr>
          <a:lstStyle/>
          <a:p>
            <a:r>
              <a:rPr lang="en-GB" sz="3200" b="1" i="1" dirty="0"/>
              <a:t>A woman in a filter mask walks past demonstrators protesting in the Polish capital of Warsaw against government action</a:t>
            </a:r>
            <a:r>
              <a:rPr lang="en-GB" sz="3200" i="1" dirty="0"/>
              <a:t>.</a:t>
            </a:r>
            <a:endParaRPr lang="en-GB" sz="3200" dirty="0"/>
          </a:p>
        </p:txBody>
      </p:sp>
      <p:pic>
        <p:nvPicPr>
          <p:cNvPr id="4098" name="Picture 2" descr="Dark_Clouds-1.jpg">
            <a:extLst>
              <a:ext uri="{FF2B5EF4-FFF2-40B4-BE49-F238E27FC236}">
                <a16:creationId xmlns:a16="http://schemas.microsoft.com/office/drawing/2014/main" id="{462AB306-9FDA-45FE-B56F-9B095A8A002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2304383"/>
            <a:ext cx="6780468"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1960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2135F-9D27-442F-8E58-8C27658F2AC5}"/>
              </a:ext>
            </a:extLst>
          </p:cNvPr>
          <p:cNvSpPr>
            <a:spLocks noGrp="1"/>
          </p:cNvSpPr>
          <p:nvPr>
            <p:ph type="title"/>
          </p:nvPr>
        </p:nvSpPr>
        <p:spPr/>
        <p:txBody>
          <a:bodyPr>
            <a:noAutofit/>
          </a:bodyPr>
          <a:lstStyle/>
          <a:p>
            <a:r>
              <a:rPr lang="en-GB" sz="2800" b="1" i="1" dirty="0"/>
              <a:t>An elderly resident in Poland’s southwest, keeps herself warm with the her coal-fuelled furnace – still  often used in Poland.</a:t>
            </a:r>
            <a:endParaRPr lang="en-GB" sz="2800" b="1" dirty="0"/>
          </a:p>
        </p:txBody>
      </p:sp>
      <p:pic>
        <p:nvPicPr>
          <p:cNvPr id="5122" name="Picture 2" descr="Dark_Clouds-2.jpg">
            <a:extLst>
              <a:ext uri="{FF2B5EF4-FFF2-40B4-BE49-F238E27FC236}">
                <a16:creationId xmlns:a16="http://schemas.microsoft.com/office/drawing/2014/main" id="{9C40B0F1-1E6A-4B3E-948B-40AFAA1BE4A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75404" y="1700809"/>
            <a:ext cx="7328411" cy="4882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2261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67710-59D0-48C7-B6ED-8F98BE2D0EDD}"/>
              </a:ext>
            </a:extLst>
          </p:cNvPr>
          <p:cNvSpPr>
            <a:spLocks noGrp="1"/>
          </p:cNvSpPr>
          <p:nvPr>
            <p:ph type="title"/>
          </p:nvPr>
        </p:nvSpPr>
        <p:spPr/>
        <p:txBody>
          <a:bodyPr>
            <a:normAutofit fontScale="90000"/>
          </a:bodyPr>
          <a:lstStyle/>
          <a:p>
            <a:r>
              <a:rPr lang="en-GB" b="1" i="1" dirty="0"/>
              <a:t>Patrick (right), an athlete with his friends with a filter mask in Katowice</a:t>
            </a:r>
            <a:r>
              <a:rPr lang="en-GB" i="1" dirty="0"/>
              <a:t>.</a:t>
            </a:r>
            <a:endParaRPr lang="en-GB" dirty="0"/>
          </a:p>
        </p:txBody>
      </p:sp>
      <p:pic>
        <p:nvPicPr>
          <p:cNvPr id="6146" name="Picture 2" descr="Dark_Clouds-3.jpg">
            <a:extLst>
              <a:ext uri="{FF2B5EF4-FFF2-40B4-BE49-F238E27FC236}">
                <a16:creationId xmlns:a16="http://schemas.microsoft.com/office/drawing/2014/main" id="{C918B861-9369-4D48-AC63-B1A6BE19C1E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75405" y="1600200"/>
            <a:ext cx="6793190"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2195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8437C-56E9-4C2D-BAFB-8CA4B92C180C}"/>
              </a:ext>
            </a:extLst>
          </p:cNvPr>
          <p:cNvSpPr>
            <a:spLocks noGrp="1"/>
          </p:cNvSpPr>
          <p:nvPr>
            <p:ph type="title"/>
          </p:nvPr>
        </p:nvSpPr>
        <p:spPr/>
        <p:txBody>
          <a:bodyPr>
            <a:normAutofit fontScale="90000"/>
          </a:bodyPr>
          <a:lstStyle/>
          <a:p>
            <a:r>
              <a:rPr lang="en-GB" b="1" i="1" dirty="0"/>
              <a:t>Eva </a:t>
            </a:r>
            <a:r>
              <a:rPr lang="en-GB" b="1" i="1" dirty="0" err="1"/>
              <a:t>Ciesielska</a:t>
            </a:r>
            <a:r>
              <a:rPr lang="en-GB" b="1" i="1" dirty="0"/>
              <a:t>, 39, uses a nebulizer on her 9-year-old daughter Zoe in their apartment in Krakow.</a:t>
            </a:r>
            <a:endParaRPr lang="en-GB" b="1" dirty="0"/>
          </a:p>
        </p:txBody>
      </p:sp>
      <p:pic>
        <p:nvPicPr>
          <p:cNvPr id="7170" name="Picture 2" descr="Dark_Clouds-4.jpg">
            <a:extLst>
              <a:ext uri="{FF2B5EF4-FFF2-40B4-BE49-F238E27FC236}">
                <a16:creationId xmlns:a16="http://schemas.microsoft.com/office/drawing/2014/main" id="{2BBF306D-B5F4-45D7-9C34-BAEA48368E3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1916832"/>
            <a:ext cx="6780468"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80842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C02A4-B8B2-400F-BA0A-1C41F69DCB83}"/>
              </a:ext>
            </a:extLst>
          </p:cNvPr>
          <p:cNvSpPr>
            <a:spLocks noGrp="1"/>
          </p:cNvSpPr>
          <p:nvPr>
            <p:ph type="title"/>
          </p:nvPr>
        </p:nvSpPr>
        <p:spPr/>
        <p:txBody>
          <a:bodyPr/>
          <a:lstStyle/>
          <a:p>
            <a:r>
              <a:rPr lang="en-GB" b="1" dirty="0">
                <a:solidFill>
                  <a:schemeClr val="tx2">
                    <a:lumMod val="50000"/>
                  </a:schemeClr>
                </a:solidFill>
              </a:rPr>
              <a:t>Homework</a:t>
            </a:r>
          </a:p>
        </p:txBody>
      </p:sp>
      <p:sp>
        <p:nvSpPr>
          <p:cNvPr id="3" name="Content Placeholder 2">
            <a:extLst>
              <a:ext uri="{FF2B5EF4-FFF2-40B4-BE49-F238E27FC236}">
                <a16:creationId xmlns:a16="http://schemas.microsoft.com/office/drawing/2014/main" id="{5616EA22-102C-4C9E-A368-0D336061AA9E}"/>
              </a:ext>
            </a:extLst>
          </p:cNvPr>
          <p:cNvSpPr>
            <a:spLocks noGrp="1"/>
          </p:cNvSpPr>
          <p:nvPr>
            <p:ph idx="1"/>
          </p:nvPr>
        </p:nvSpPr>
        <p:spPr/>
        <p:txBody>
          <a:bodyPr/>
          <a:lstStyle/>
          <a:p>
            <a:pPr marL="0" indent="0">
              <a:buNone/>
            </a:pPr>
            <a:r>
              <a:rPr lang="en-GB" b="1" dirty="0"/>
              <a:t>Read the original article:</a:t>
            </a:r>
          </a:p>
          <a:p>
            <a:pPr marL="0" indent="0">
              <a:buNone/>
            </a:pPr>
            <a:r>
              <a:rPr lang="en-GB" b="1" dirty="0">
                <a:hlinkClick r:id="rId2"/>
              </a:rPr>
              <a:t>https://eewiki.newint.org/index.php?title=Problems_with_coal_in_Poland</a:t>
            </a:r>
            <a:endParaRPr lang="en-GB" b="1" dirty="0"/>
          </a:p>
          <a:p>
            <a:pPr marL="0" indent="0">
              <a:buNone/>
            </a:pPr>
            <a:endParaRPr lang="en-GB" b="1" dirty="0"/>
          </a:p>
          <a:p>
            <a:pPr marL="0" indent="0">
              <a:buNone/>
            </a:pPr>
            <a:r>
              <a:rPr lang="en-GB" b="1" dirty="0"/>
              <a:t>You are the newspaper photographer. Choose three photos and write about where you took them, who is in the photos, and why you took them.</a:t>
            </a:r>
          </a:p>
          <a:p>
            <a:pPr marL="0" indent="0">
              <a:buNone/>
            </a:pPr>
            <a:endParaRPr lang="en-GB" dirty="0"/>
          </a:p>
        </p:txBody>
      </p:sp>
    </p:spTree>
    <p:extLst>
      <p:ext uri="{BB962C8B-B14F-4D97-AF65-F5344CB8AC3E}">
        <p14:creationId xmlns:p14="http://schemas.microsoft.com/office/powerpoint/2010/main" val="3363809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8800" b="1" dirty="0">
                <a:solidFill>
                  <a:schemeClr val="tx2">
                    <a:lumMod val="50000"/>
                  </a:schemeClr>
                </a:solidFill>
              </a:rPr>
              <a:t>This lesson:</a:t>
            </a:r>
          </a:p>
        </p:txBody>
      </p:sp>
      <p:sp>
        <p:nvSpPr>
          <p:cNvPr id="3" name="Content Placeholder 2"/>
          <p:cNvSpPr>
            <a:spLocks noGrp="1"/>
          </p:cNvSpPr>
          <p:nvPr>
            <p:ph idx="1"/>
          </p:nvPr>
        </p:nvSpPr>
        <p:spPr>
          <a:xfrm>
            <a:off x="251520" y="1600200"/>
            <a:ext cx="8677126" cy="4997152"/>
          </a:xfrm>
        </p:spPr>
        <p:txBody>
          <a:bodyPr>
            <a:noAutofit/>
          </a:bodyPr>
          <a:lstStyle/>
          <a:p>
            <a:pPr marL="0" indent="0">
              <a:buNone/>
            </a:pPr>
            <a:endParaRPr lang="en-GB" sz="5400" b="1" dirty="0"/>
          </a:p>
          <a:p>
            <a:r>
              <a:rPr lang="en-GB" sz="5400" b="1" dirty="0">
                <a:solidFill>
                  <a:schemeClr val="tx2">
                    <a:lumMod val="50000"/>
                  </a:schemeClr>
                </a:solidFill>
              </a:rPr>
              <a:t>Vocabulary</a:t>
            </a:r>
          </a:p>
          <a:p>
            <a:r>
              <a:rPr lang="en-GB" sz="5400" b="1" dirty="0">
                <a:solidFill>
                  <a:schemeClr val="tx2">
                    <a:lumMod val="50000"/>
                  </a:schemeClr>
                </a:solidFill>
              </a:rPr>
              <a:t>Reading</a:t>
            </a:r>
          </a:p>
          <a:p>
            <a:r>
              <a:rPr lang="en-GB" sz="5400" b="1" dirty="0">
                <a:solidFill>
                  <a:schemeClr val="tx2">
                    <a:lumMod val="50000"/>
                  </a:schemeClr>
                </a:solidFill>
              </a:rPr>
              <a:t>Speaking</a:t>
            </a:r>
          </a:p>
        </p:txBody>
      </p:sp>
      <p:pic>
        <p:nvPicPr>
          <p:cNvPr id="6" name="Picture 5">
            <a:extLst>
              <a:ext uri="{FF2B5EF4-FFF2-40B4-BE49-F238E27FC236}">
                <a16:creationId xmlns:a16="http://schemas.microsoft.com/office/drawing/2014/main" id="{03DC0698-AF68-4585-9C0A-E60E2D477E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60" y="2852936"/>
            <a:ext cx="4647420" cy="3096344"/>
          </a:xfrm>
          <a:prstGeom prst="rect">
            <a:avLst/>
          </a:prstGeom>
        </p:spPr>
      </p:pic>
    </p:spTree>
    <p:extLst>
      <p:ext uri="{BB962C8B-B14F-4D97-AF65-F5344CB8AC3E}">
        <p14:creationId xmlns:p14="http://schemas.microsoft.com/office/powerpoint/2010/main" val="700403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21BA1-C7B8-4DE4-9939-6FF2E3F1675C}"/>
              </a:ext>
            </a:extLst>
          </p:cNvPr>
          <p:cNvSpPr>
            <a:spLocks noGrp="1"/>
          </p:cNvSpPr>
          <p:nvPr>
            <p:ph type="title"/>
          </p:nvPr>
        </p:nvSpPr>
        <p:spPr/>
        <p:txBody>
          <a:bodyPr/>
          <a:lstStyle/>
          <a:p>
            <a:r>
              <a:rPr lang="en-GB" b="1" dirty="0">
                <a:solidFill>
                  <a:schemeClr val="tx2">
                    <a:lumMod val="50000"/>
                  </a:schemeClr>
                </a:solidFill>
              </a:rPr>
              <a:t>Talk to your partner</a:t>
            </a:r>
          </a:p>
        </p:txBody>
      </p:sp>
      <p:sp>
        <p:nvSpPr>
          <p:cNvPr id="3" name="Content Placeholder 2">
            <a:extLst>
              <a:ext uri="{FF2B5EF4-FFF2-40B4-BE49-F238E27FC236}">
                <a16:creationId xmlns:a16="http://schemas.microsoft.com/office/drawing/2014/main" id="{83AA4F35-DB89-4580-8E0A-35B8BC7717F4}"/>
              </a:ext>
            </a:extLst>
          </p:cNvPr>
          <p:cNvSpPr>
            <a:spLocks noGrp="1"/>
          </p:cNvSpPr>
          <p:nvPr>
            <p:ph idx="1"/>
          </p:nvPr>
        </p:nvSpPr>
        <p:spPr/>
        <p:txBody>
          <a:bodyPr>
            <a:normAutofit/>
          </a:bodyPr>
          <a:lstStyle/>
          <a:p>
            <a:pPr marL="0" indent="0">
              <a:buNone/>
            </a:pPr>
            <a:r>
              <a:rPr lang="en-GB" sz="4400" b="1" dirty="0"/>
              <a:t>What do you know…</a:t>
            </a:r>
          </a:p>
          <a:p>
            <a:pPr marL="0" indent="0">
              <a:buNone/>
            </a:pPr>
            <a:endParaRPr lang="en-GB" sz="4400" b="1" dirty="0"/>
          </a:p>
          <a:p>
            <a:pPr marL="0" indent="0">
              <a:buNone/>
            </a:pPr>
            <a:r>
              <a:rPr lang="en-GB" sz="4400" b="1" dirty="0"/>
              <a:t>(a) about Poland?</a:t>
            </a:r>
          </a:p>
          <a:p>
            <a:pPr marL="0" indent="0">
              <a:buNone/>
            </a:pPr>
            <a:endParaRPr lang="en-GB" sz="4400" b="1" dirty="0"/>
          </a:p>
          <a:p>
            <a:pPr marL="0" indent="0">
              <a:buNone/>
            </a:pPr>
            <a:r>
              <a:rPr lang="en-GB" sz="4400" b="1" dirty="0"/>
              <a:t>(b) about coal?</a:t>
            </a:r>
          </a:p>
        </p:txBody>
      </p:sp>
      <p:pic>
        <p:nvPicPr>
          <p:cNvPr id="4" name="Picture 3">
            <a:extLst>
              <a:ext uri="{FF2B5EF4-FFF2-40B4-BE49-F238E27FC236}">
                <a16:creationId xmlns:a16="http://schemas.microsoft.com/office/drawing/2014/main" id="{F57160F0-CAD0-46B3-895F-F47DB3C4C5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8" y="4511813"/>
            <a:ext cx="2823920" cy="1905388"/>
          </a:xfrm>
          <a:prstGeom prst="rect">
            <a:avLst/>
          </a:prstGeom>
        </p:spPr>
      </p:pic>
      <p:pic>
        <p:nvPicPr>
          <p:cNvPr id="5" name="Picture 4">
            <a:extLst>
              <a:ext uri="{FF2B5EF4-FFF2-40B4-BE49-F238E27FC236}">
                <a16:creationId xmlns:a16="http://schemas.microsoft.com/office/drawing/2014/main" id="{4C708957-8A6F-4324-85FA-684AF06A31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4167" y="1870123"/>
            <a:ext cx="2052483" cy="1905387"/>
          </a:xfrm>
          <a:prstGeom prst="rect">
            <a:avLst/>
          </a:prstGeom>
        </p:spPr>
      </p:pic>
    </p:spTree>
    <p:extLst>
      <p:ext uri="{BB962C8B-B14F-4D97-AF65-F5344CB8AC3E}">
        <p14:creationId xmlns:p14="http://schemas.microsoft.com/office/powerpoint/2010/main" val="1245164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2458616" cy="864096"/>
          </a:xfrm>
        </p:spPr>
        <p:txBody>
          <a:bodyPr>
            <a:normAutofit/>
          </a:bodyPr>
          <a:lstStyle/>
          <a:p>
            <a:r>
              <a:rPr lang="en-GB" b="1" dirty="0">
                <a:solidFill>
                  <a:schemeClr val="tx2">
                    <a:lumMod val="50000"/>
                  </a:schemeClr>
                </a:solidFill>
              </a:rPr>
              <a:t>Match:</a:t>
            </a:r>
          </a:p>
        </p:txBody>
      </p:sp>
      <p:sp>
        <p:nvSpPr>
          <p:cNvPr id="4" name="Content Placeholder 3"/>
          <p:cNvSpPr>
            <a:spLocks noGrp="1"/>
          </p:cNvSpPr>
          <p:nvPr>
            <p:ph sz="half" idx="1"/>
          </p:nvPr>
        </p:nvSpPr>
        <p:spPr>
          <a:xfrm>
            <a:off x="0" y="980728"/>
            <a:ext cx="3131840" cy="5688632"/>
          </a:xfrm>
        </p:spPr>
        <p:txBody>
          <a:bodyPr>
            <a:normAutofit/>
          </a:bodyPr>
          <a:lstStyle/>
          <a:p>
            <a:pPr marL="0" indent="0">
              <a:buNone/>
            </a:pPr>
            <a:r>
              <a:rPr lang="en-GB" sz="3200" b="1" dirty="0">
                <a:solidFill>
                  <a:srgbClr val="C00000"/>
                </a:solidFill>
              </a:rPr>
              <a:t>1) smog</a:t>
            </a:r>
          </a:p>
          <a:p>
            <a:pPr marL="0" indent="0">
              <a:buNone/>
            </a:pPr>
            <a:r>
              <a:rPr lang="en-GB" sz="3200" b="1" dirty="0">
                <a:solidFill>
                  <a:srgbClr val="C00000"/>
                </a:solidFill>
              </a:rPr>
              <a:t>2) subsidize</a:t>
            </a:r>
          </a:p>
          <a:p>
            <a:pPr marL="0" indent="0">
              <a:buNone/>
            </a:pPr>
            <a:r>
              <a:rPr lang="en-GB" sz="3200" b="1" dirty="0">
                <a:solidFill>
                  <a:srgbClr val="C00000"/>
                </a:solidFill>
              </a:rPr>
              <a:t>3) asthma</a:t>
            </a:r>
          </a:p>
          <a:p>
            <a:pPr marL="0" indent="0">
              <a:buNone/>
            </a:pPr>
            <a:r>
              <a:rPr lang="en-GB" sz="3200" b="1" dirty="0">
                <a:solidFill>
                  <a:srgbClr val="C00000"/>
                </a:solidFill>
              </a:rPr>
              <a:t>4) lung cancer</a:t>
            </a:r>
          </a:p>
          <a:p>
            <a:pPr marL="0" indent="0">
              <a:buNone/>
            </a:pPr>
            <a:r>
              <a:rPr lang="en-GB" sz="3200" b="1" dirty="0">
                <a:solidFill>
                  <a:srgbClr val="C00000"/>
                </a:solidFill>
              </a:rPr>
              <a:t>5) dementia</a:t>
            </a:r>
          </a:p>
          <a:p>
            <a:pPr marL="0" indent="0">
              <a:buNone/>
            </a:pPr>
            <a:r>
              <a:rPr lang="en-GB" sz="3200" b="1" dirty="0">
                <a:solidFill>
                  <a:srgbClr val="C00000"/>
                </a:solidFill>
              </a:rPr>
              <a:t>6) inefficient</a:t>
            </a:r>
          </a:p>
          <a:p>
            <a:pPr marL="0" indent="0">
              <a:buNone/>
            </a:pPr>
            <a:r>
              <a:rPr lang="en-GB" sz="3200" b="1" dirty="0">
                <a:solidFill>
                  <a:srgbClr val="C00000"/>
                </a:solidFill>
              </a:rPr>
              <a:t>7) judiciary</a:t>
            </a:r>
            <a:endParaRPr lang="en-GB" sz="2200" b="1" i="1" dirty="0">
              <a:solidFill>
                <a:srgbClr val="C00000"/>
              </a:solidFill>
            </a:endParaRPr>
          </a:p>
          <a:p>
            <a:pPr marL="0" indent="0">
              <a:buNone/>
            </a:pPr>
            <a:r>
              <a:rPr lang="en-GB" sz="3200" b="1" dirty="0">
                <a:solidFill>
                  <a:srgbClr val="C00000"/>
                </a:solidFill>
              </a:rPr>
              <a:t>8) calculate</a:t>
            </a:r>
          </a:p>
          <a:p>
            <a:pPr marL="0" indent="0">
              <a:buNone/>
            </a:pPr>
            <a:r>
              <a:rPr lang="en-GB" sz="3200" b="1" dirty="0">
                <a:solidFill>
                  <a:srgbClr val="C00000"/>
                </a:solidFill>
              </a:rPr>
              <a:t>9) mask</a:t>
            </a:r>
            <a:endParaRPr lang="en-GB" sz="26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dirty="0"/>
          </a:p>
          <a:p>
            <a:pPr marL="0" indent="0">
              <a:buNone/>
            </a:pPr>
            <a:endParaRPr lang="en-GB" dirty="0"/>
          </a:p>
        </p:txBody>
      </p:sp>
      <p:sp>
        <p:nvSpPr>
          <p:cNvPr id="5" name="Content Placeholder 4"/>
          <p:cNvSpPr>
            <a:spLocks noGrp="1"/>
          </p:cNvSpPr>
          <p:nvPr>
            <p:ph sz="half" idx="2"/>
          </p:nvPr>
        </p:nvSpPr>
        <p:spPr>
          <a:xfrm>
            <a:off x="2987824" y="0"/>
            <a:ext cx="6048672" cy="6858000"/>
          </a:xfrm>
        </p:spPr>
        <p:txBody>
          <a:bodyPr>
            <a:normAutofit/>
          </a:bodyPr>
          <a:lstStyle/>
          <a:p>
            <a:pPr marL="514350" indent="-514350">
              <a:buAutoNum type="alphaLcParenR"/>
            </a:pPr>
            <a:endParaRPr lang="en-GB" sz="2900" b="1" dirty="0">
              <a:solidFill>
                <a:srgbClr val="7030A0"/>
              </a:solidFill>
            </a:endParaRPr>
          </a:p>
          <a:p>
            <a:pPr marL="514350" indent="-514350">
              <a:buAutoNum type="alphaLcParenR"/>
            </a:pPr>
            <a:r>
              <a:rPr lang="en-GB" sz="2900" b="1" dirty="0">
                <a:solidFill>
                  <a:srgbClr val="7030A0"/>
                </a:solidFill>
              </a:rPr>
              <a:t>to help by the government giving money</a:t>
            </a:r>
          </a:p>
          <a:p>
            <a:pPr marL="0" indent="0">
              <a:buNone/>
            </a:pPr>
            <a:r>
              <a:rPr lang="en-GB" sz="2900" b="1" dirty="0">
                <a:solidFill>
                  <a:srgbClr val="7030A0"/>
                </a:solidFill>
              </a:rPr>
              <a:t>b) use maths to find an answer                       </a:t>
            </a:r>
          </a:p>
          <a:p>
            <a:pPr marL="0" indent="0">
              <a:buNone/>
            </a:pPr>
            <a:r>
              <a:rPr lang="en-GB" sz="2900" b="1" dirty="0">
                <a:solidFill>
                  <a:srgbClr val="7030A0"/>
                </a:solidFill>
              </a:rPr>
              <a:t>c) the law courts</a:t>
            </a:r>
          </a:p>
          <a:p>
            <a:pPr marL="0" indent="0">
              <a:buNone/>
            </a:pPr>
            <a:r>
              <a:rPr lang="en-GB" sz="2900" b="1" dirty="0">
                <a:solidFill>
                  <a:srgbClr val="7030A0"/>
                </a:solidFill>
              </a:rPr>
              <a:t>d) smoke and fog together</a:t>
            </a:r>
          </a:p>
          <a:p>
            <a:pPr marL="0" indent="0">
              <a:buNone/>
            </a:pPr>
            <a:r>
              <a:rPr lang="en-GB" sz="2900" b="1" dirty="0">
                <a:solidFill>
                  <a:srgbClr val="7030A0"/>
                </a:solidFill>
              </a:rPr>
              <a:t>e) lung disease which makes breathing difficult</a:t>
            </a:r>
          </a:p>
          <a:p>
            <a:pPr marL="0" indent="0">
              <a:buNone/>
            </a:pPr>
            <a:r>
              <a:rPr lang="en-GB" sz="2900" b="1" dirty="0">
                <a:solidFill>
                  <a:srgbClr val="7030A0"/>
                </a:solidFill>
              </a:rPr>
              <a:t>f) illness with damage to the brain</a:t>
            </a:r>
          </a:p>
          <a:p>
            <a:pPr marL="0" indent="0">
              <a:buNone/>
            </a:pPr>
            <a:r>
              <a:rPr lang="en-GB" sz="2900" b="1" dirty="0">
                <a:solidFill>
                  <a:srgbClr val="7030A0"/>
                </a:solidFill>
              </a:rPr>
              <a:t>g) not working very well</a:t>
            </a:r>
          </a:p>
          <a:p>
            <a:pPr marL="0" indent="0">
              <a:buNone/>
            </a:pPr>
            <a:r>
              <a:rPr lang="en-GB" sz="2900" b="1" dirty="0">
                <a:solidFill>
                  <a:srgbClr val="7030A0"/>
                </a:solidFill>
              </a:rPr>
              <a:t>h) disease in the lungs</a:t>
            </a:r>
          </a:p>
          <a:p>
            <a:pPr marL="0" indent="0">
              <a:buNone/>
            </a:pPr>
            <a:r>
              <a:rPr lang="en-GB" sz="2900" b="1" dirty="0" err="1">
                <a:solidFill>
                  <a:srgbClr val="7030A0"/>
                </a:solidFill>
              </a:rPr>
              <a:t>i</a:t>
            </a:r>
            <a:r>
              <a:rPr lang="en-GB" sz="2900" b="1" dirty="0">
                <a:solidFill>
                  <a:srgbClr val="7030A0"/>
                </a:solidFill>
              </a:rPr>
              <a:t>) </a:t>
            </a:r>
          </a:p>
        </p:txBody>
      </p:sp>
      <p:pic>
        <p:nvPicPr>
          <p:cNvPr id="8" name="Picture 7">
            <a:extLst>
              <a:ext uri="{FF2B5EF4-FFF2-40B4-BE49-F238E27FC236}">
                <a16:creationId xmlns:a16="http://schemas.microsoft.com/office/drawing/2014/main" id="{D6087B77-48D3-4C74-AE82-F627E81E22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3888" y="5740461"/>
            <a:ext cx="936104" cy="997325"/>
          </a:xfrm>
          <a:prstGeom prst="rect">
            <a:avLst/>
          </a:prstGeom>
        </p:spPr>
      </p:pic>
    </p:spTree>
    <p:extLst>
      <p:ext uri="{BB962C8B-B14F-4D97-AF65-F5344CB8AC3E}">
        <p14:creationId xmlns:p14="http://schemas.microsoft.com/office/powerpoint/2010/main" val="1752660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6496"/>
            <a:ext cx="7787208" cy="687388"/>
          </a:xfrm>
        </p:spPr>
        <p:txBody>
          <a:bodyPr>
            <a:normAutofit fontScale="90000"/>
          </a:bodyPr>
          <a:lstStyle/>
          <a:p>
            <a:r>
              <a:rPr lang="en-GB" b="1" dirty="0">
                <a:solidFill>
                  <a:schemeClr val="tx2">
                    <a:lumMod val="50000"/>
                  </a:schemeClr>
                </a:solidFill>
              </a:rPr>
              <a:t>Poland Quiz</a:t>
            </a:r>
            <a:br>
              <a:rPr lang="en-GB" b="1" dirty="0">
                <a:solidFill>
                  <a:srgbClr val="C00000"/>
                </a:solidFill>
              </a:rPr>
            </a:br>
            <a:endParaRPr lang="en-GB" b="1" dirty="0">
              <a:solidFill>
                <a:srgbClr val="C00000"/>
              </a:solidFill>
            </a:endParaRPr>
          </a:p>
        </p:txBody>
      </p:sp>
      <p:sp>
        <p:nvSpPr>
          <p:cNvPr id="3" name="Content Placeholder 2"/>
          <p:cNvSpPr>
            <a:spLocks noGrp="1"/>
          </p:cNvSpPr>
          <p:nvPr>
            <p:ph idx="1"/>
          </p:nvPr>
        </p:nvSpPr>
        <p:spPr>
          <a:xfrm>
            <a:off x="179512" y="692696"/>
            <a:ext cx="8856984" cy="5890666"/>
          </a:xfrm>
        </p:spPr>
        <p:txBody>
          <a:bodyPr>
            <a:normAutofit fontScale="25000" lnSpcReduction="20000"/>
          </a:bodyPr>
          <a:lstStyle/>
          <a:p>
            <a:pPr marL="914400" indent="-914400">
              <a:buAutoNum type="arabicParenR"/>
            </a:pPr>
            <a:r>
              <a:rPr lang="en-GB" sz="14400" b="1" dirty="0"/>
              <a:t>Poland is (a) between Germany and Belarus (b) between Germany and the Czech Republic (c) between Belarus and Ukraine</a:t>
            </a:r>
          </a:p>
          <a:p>
            <a:pPr marL="914400" indent="-914400">
              <a:buAutoNum type="arabicParenR"/>
            </a:pPr>
            <a:r>
              <a:rPr lang="en-GB" sz="14400" b="1" dirty="0"/>
              <a:t>The capital of Poland is  (a) Krakow (b) Warsaw (c) Katowice</a:t>
            </a:r>
          </a:p>
          <a:p>
            <a:pPr marL="914400" indent="-914400">
              <a:buAutoNum type="arabicParenR"/>
            </a:pPr>
            <a:r>
              <a:rPr lang="en-GB" sz="14400" b="1" dirty="0"/>
              <a:t>The population of Poland is about (a) 38 million (b) 18 million (c) 58 million</a:t>
            </a:r>
          </a:p>
          <a:p>
            <a:pPr marL="914400" indent="-914400">
              <a:buAutoNum type="arabicParenR"/>
            </a:pPr>
            <a:r>
              <a:rPr lang="en-GB" sz="14400" b="1" dirty="0"/>
              <a:t>The currency is (a) the Euro (b) the Yen (c)  the Zloty</a:t>
            </a:r>
          </a:p>
          <a:p>
            <a:pPr marL="914400" indent="-914400">
              <a:buAutoNum type="arabicParenR"/>
            </a:pPr>
            <a:r>
              <a:rPr lang="en-GB" sz="14400" b="1" dirty="0"/>
              <a:t>The first pope from Poland was (a) Paul VI (b) John Paul II (c)  Benedict XIV</a:t>
            </a:r>
          </a:p>
          <a:p>
            <a:pPr marL="0" indent="0">
              <a:buNone/>
            </a:pPr>
            <a:endParaRPr lang="en-GB" sz="4400" dirty="0"/>
          </a:p>
          <a:p>
            <a:pPr marL="0" indent="0">
              <a:buNone/>
            </a:pPr>
            <a:endParaRPr lang="en-GB" dirty="0"/>
          </a:p>
          <a:p>
            <a:pPr marL="0" indent="0">
              <a:buNone/>
            </a:pPr>
            <a:r>
              <a:rPr lang="en-GB" b="1" dirty="0">
                <a:solidFill>
                  <a:srgbClr val="C00000"/>
                </a:solidFill>
              </a:rPr>
              <a:t>                            </a:t>
            </a:r>
          </a:p>
        </p:txBody>
      </p:sp>
      <p:cxnSp>
        <p:nvCxnSpPr>
          <p:cNvPr id="5" name="Straight Connector 4"/>
          <p:cNvCxnSpPr/>
          <p:nvPr/>
        </p:nvCxnSpPr>
        <p:spPr>
          <a:xfrm flipV="1">
            <a:off x="3563888" y="3410857"/>
            <a:ext cx="6626" cy="18143"/>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1DA82D40-CA54-482B-A1FE-F885FE8AFB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88827" y="-43870"/>
            <a:ext cx="1156778" cy="1073875"/>
          </a:xfrm>
          <a:prstGeom prst="rect">
            <a:avLst/>
          </a:prstGeom>
        </p:spPr>
      </p:pic>
    </p:spTree>
    <p:extLst>
      <p:ext uri="{BB962C8B-B14F-4D97-AF65-F5344CB8AC3E}">
        <p14:creationId xmlns:p14="http://schemas.microsoft.com/office/powerpoint/2010/main" val="1671874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DE5FA-9825-4589-8B1E-1FCB2C4B38A3}"/>
              </a:ext>
            </a:extLst>
          </p:cNvPr>
          <p:cNvSpPr>
            <a:spLocks noGrp="1"/>
          </p:cNvSpPr>
          <p:nvPr>
            <p:ph type="title"/>
          </p:nvPr>
        </p:nvSpPr>
        <p:spPr/>
        <p:txBody>
          <a:bodyPr/>
          <a:lstStyle/>
          <a:p>
            <a:r>
              <a:rPr lang="en-GB" b="1" dirty="0">
                <a:solidFill>
                  <a:schemeClr val="tx2">
                    <a:lumMod val="50000"/>
                  </a:schemeClr>
                </a:solidFill>
              </a:rPr>
              <a:t>Coal Quiz</a:t>
            </a:r>
            <a:endParaRPr lang="en-GB" dirty="0">
              <a:solidFill>
                <a:schemeClr val="tx2">
                  <a:lumMod val="50000"/>
                </a:schemeClr>
              </a:solidFill>
            </a:endParaRPr>
          </a:p>
        </p:txBody>
      </p:sp>
      <p:sp>
        <p:nvSpPr>
          <p:cNvPr id="3" name="Content Placeholder 2">
            <a:extLst>
              <a:ext uri="{FF2B5EF4-FFF2-40B4-BE49-F238E27FC236}">
                <a16:creationId xmlns:a16="http://schemas.microsoft.com/office/drawing/2014/main" id="{95015805-236D-4E7A-AE71-41E2D93C0087}"/>
              </a:ext>
            </a:extLst>
          </p:cNvPr>
          <p:cNvSpPr>
            <a:spLocks noGrp="1"/>
          </p:cNvSpPr>
          <p:nvPr>
            <p:ph idx="1"/>
          </p:nvPr>
        </p:nvSpPr>
        <p:spPr/>
        <p:txBody>
          <a:bodyPr>
            <a:noAutofit/>
          </a:bodyPr>
          <a:lstStyle/>
          <a:p>
            <a:pPr marL="514350" indent="-514350">
              <a:buAutoNum type="arabicParenR"/>
            </a:pPr>
            <a:r>
              <a:rPr lang="en-GB" sz="2800" b="1" dirty="0"/>
              <a:t>Coal is (a) a fossil fuel  (b) a renewable fuel (c) a green fuel</a:t>
            </a:r>
          </a:p>
          <a:p>
            <a:pPr marL="514350" indent="-514350">
              <a:buAutoNum type="arabicParenR"/>
            </a:pPr>
            <a:r>
              <a:rPr lang="en-GB" sz="2800" b="1" dirty="0"/>
              <a:t>Coal comes from (a) plants that lived millions of years ago (b) chemicals in a factory (c) lava from volcanoes</a:t>
            </a:r>
          </a:p>
          <a:p>
            <a:pPr marL="514350" indent="-514350">
              <a:buAutoNum type="arabicParenR"/>
            </a:pPr>
            <a:r>
              <a:rPr lang="en-GB" sz="2800" b="1" dirty="0"/>
              <a:t>People call coal (a) black dust (b) black gold (c) black gas</a:t>
            </a:r>
          </a:p>
          <a:p>
            <a:pPr marL="514350" indent="-514350">
              <a:buAutoNum type="arabicParenR"/>
            </a:pPr>
            <a:r>
              <a:rPr lang="en-GB" sz="2800" b="1" dirty="0"/>
              <a:t>Coal is (a) only brown  (b) only black (c) brown or black</a:t>
            </a:r>
          </a:p>
          <a:p>
            <a:pPr marL="514350" indent="-514350">
              <a:buAutoNum type="arabicParenR"/>
            </a:pPr>
            <a:r>
              <a:rPr lang="en-GB" sz="2800" b="1" dirty="0"/>
              <a:t>Coal produces (a) only electricity (b) only gas (c) electricity and gas </a:t>
            </a:r>
          </a:p>
        </p:txBody>
      </p:sp>
      <p:pic>
        <p:nvPicPr>
          <p:cNvPr id="4" name="Picture 3">
            <a:extLst>
              <a:ext uri="{FF2B5EF4-FFF2-40B4-BE49-F238E27FC236}">
                <a16:creationId xmlns:a16="http://schemas.microsoft.com/office/drawing/2014/main" id="{046177C4-A330-4F74-A024-710D05B60D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302635"/>
            <a:ext cx="2116599" cy="1428136"/>
          </a:xfrm>
          <a:prstGeom prst="rect">
            <a:avLst/>
          </a:prstGeom>
        </p:spPr>
      </p:pic>
    </p:spTree>
    <p:extLst>
      <p:ext uri="{BB962C8B-B14F-4D97-AF65-F5344CB8AC3E}">
        <p14:creationId xmlns:p14="http://schemas.microsoft.com/office/powerpoint/2010/main" val="2336688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28206-16FB-48FD-9763-3894AEE2FB03}"/>
              </a:ext>
            </a:extLst>
          </p:cNvPr>
          <p:cNvSpPr>
            <a:spLocks noGrp="1"/>
          </p:cNvSpPr>
          <p:nvPr>
            <p:ph type="title"/>
          </p:nvPr>
        </p:nvSpPr>
        <p:spPr>
          <a:xfrm>
            <a:off x="457200" y="274638"/>
            <a:ext cx="8229600" cy="634082"/>
          </a:xfrm>
        </p:spPr>
        <p:txBody>
          <a:bodyPr>
            <a:normAutofit fontScale="90000"/>
          </a:bodyPr>
          <a:lstStyle/>
          <a:p>
            <a:r>
              <a:rPr lang="en-GB" b="1" dirty="0">
                <a:solidFill>
                  <a:schemeClr val="tx2">
                    <a:lumMod val="50000"/>
                  </a:schemeClr>
                </a:solidFill>
              </a:rPr>
              <a:t>What do you think? Then read to check</a:t>
            </a:r>
          </a:p>
        </p:txBody>
      </p:sp>
      <p:sp>
        <p:nvSpPr>
          <p:cNvPr id="3" name="Content Placeholder 2">
            <a:extLst>
              <a:ext uri="{FF2B5EF4-FFF2-40B4-BE49-F238E27FC236}">
                <a16:creationId xmlns:a16="http://schemas.microsoft.com/office/drawing/2014/main" id="{5487CEC9-469D-4C1B-9F91-78E3EF2E695F}"/>
              </a:ext>
            </a:extLst>
          </p:cNvPr>
          <p:cNvSpPr>
            <a:spLocks noGrp="1"/>
          </p:cNvSpPr>
          <p:nvPr>
            <p:ph idx="1"/>
          </p:nvPr>
        </p:nvSpPr>
        <p:spPr>
          <a:xfrm>
            <a:off x="179512" y="1124744"/>
            <a:ext cx="8784976" cy="5328592"/>
          </a:xfrm>
        </p:spPr>
        <p:txBody>
          <a:bodyPr>
            <a:normAutofit fontScale="40000" lnSpcReduction="20000"/>
          </a:bodyPr>
          <a:lstStyle/>
          <a:p>
            <a:pPr marL="514350" indent="-514350">
              <a:buAutoNum type="arabicParenR"/>
            </a:pPr>
            <a:r>
              <a:rPr lang="en-GB" sz="8000" b="1" dirty="0"/>
              <a:t>Polish people worry about coal in winter. Yes/no?</a:t>
            </a:r>
          </a:p>
          <a:p>
            <a:pPr marL="514350" indent="-514350">
              <a:buAutoNum type="arabicParenR"/>
            </a:pPr>
            <a:r>
              <a:rPr lang="en-GB" sz="8000" b="1" dirty="0"/>
              <a:t>In some parts of Poland there is more pollution than in Beijing. Yes/no?</a:t>
            </a:r>
          </a:p>
          <a:p>
            <a:pPr marL="514350" indent="-514350">
              <a:buAutoNum type="arabicParenR"/>
            </a:pPr>
            <a:r>
              <a:rPr lang="en-GB" sz="8000" b="1" dirty="0"/>
              <a:t>45.000 people die every year from the effects of coal. Yes/no?</a:t>
            </a:r>
          </a:p>
          <a:p>
            <a:pPr marL="514350" indent="-514350">
              <a:buAutoNum type="arabicParenR"/>
            </a:pPr>
            <a:r>
              <a:rPr lang="en-GB" sz="8000" b="1" dirty="0"/>
              <a:t>Poland has most of the worst polluted cities in Europe Yes/no?</a:t>
            </a:r>
          </a:p>
          <a:p>
            <a:pPr marL="514350" indent="-514350">
              <a:buAutoNum type="arabicParenR"/>
            </a:pPr>
            <a:r>
              <a:rPr lang="en-GB" sz="8000" b="1" dirty="0"/>
              <a:t>Which of these are caused by coal (a) heart problems (b) breathing problems (c) early death (d) mental health  problems</a:t>
            </a:r>
            <a:endParaRPr lang="en-GB" sz="8000" dirty="0"/>
          </a:p>
          <a:p>
            <a:pPr marL="0" indent="0">
              <a:buNone/>
            </a:pPr>
            <a:endParaRPr lang="en-GB" dirty="0"/>
          </a:p>
          <a:p>
            <a:pPr marL="0" indent="0">
              <a:buNone/>
            </a:pPr>
            <a:r>
              <a:rPr lang="en-GB" sz="5700" dirty="0">
                <a:solidFill>
                  <a:srgbClr val="FF0000"/>
                </a:solidFill>
              </a:rPr>
              <a:t>                                               </a:t>
            </a:r>
          </a:p>
          <a:p>
            <a:pPr marL="514350" indent="-514350">
              <a:buAutoNum type="arabicParenR"/>
            </a:pPr>
            <a:endParaRPr lang="en-GB" dirty="0"/>
          </a:p>
        </p:txBody>
      </p:sp>
    </p:spTree>
    <p:extLst>
      <p:ext uri="{BB962C8B-B14F-4D97-AF65-F5344CB8AC3E}">
        <p14:creationId xmlns:p14="http://schemas.microsoft.com/office/powerpoint/2010/main" val="2878510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69EC3-FE69-4934-B8CC-3B3710CC0B7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A856D87-21F7-4990-ACB9-4C6DE8FB85AD}"/>
              </a:ext>
            </a:extLst>
          </p:cNvPr>
          <p:cNvSpPr>
            <a:spLocks noGrp="1"/>
          </p:cNvSpPr>
          <p:nvPr>
            <p:ph idx="1"/>
          </p:nvPr>
        </p:nvSpPr>
        <p:spPr>
          <a:xfrm>
            <a:off x="179512" y="274638"/>
            <a:ext cx="8964488" cy="6583362"/>
          </a:xfrm>
        </p:spPr>
        <p:txBody>
          <a:bodyPr>
            <a:normAutofit fontScale="92500" lnSpcReduction="20000"/>
          </a:bodyPr>
          <a:lstStyle/>
          <a:p>
            <a:pPr marL="0" indent="0">
              <a:buNone/>
            </a:pPr>
            <a:r>
              <a:rPr lang="en-GB" b="1" dirty="0"/>
              <a:t>When Polish people say they are worried about the winter, it is not only the terrible cold they fear. It is the six months of smog from the burning of coal for their home heating. </a:t>
            </a:r>
          </a:p>
          <a:p>
            <a:pPr marL="0" indent="0">
              <a:buNone/>
            </a:pPr>
            <a:r>
              <a:rPr lang="en-GB" b="1" dirty="0"/>
              <a:t>Some areas are more polluted than Beijing, with about 45,000 deaths in Poland each year from air pollution. A report by the World Health Organization says the country has 33 of the 50 most polluted cities in the European Union. </a:t>
            </a:r>
          </a:p>
          <a:p>
            <a:pPr marL="0" indent="0">
              <a:buNone/>
            </a:pPr>
            <a:r>
              <a:rPr lang="en-GB" b="1" dirty="0"/>
              <a:t>Air pollution is linked to asthma, lung cancer, heart problems, breathing problems, birth defects. early death, delays in mental development in children, Alzheimer’s, and dementia. </a:t>
            </a:r>
          </a:p>
          <a:p>
            <a:pPr marL="0" indent="0">
              <a:buNone/>
            </a:pPr>
            <a:r>
              <a:rPr lang="en-GB" b="1" dirty="0"/>
              <a:t>With the pollution from cars, industry. and energy production, inefficient coal-fired home heating furnaces also help to make the smog. </a:t>
            </a:r>
          </a:p>
          <a:p>
            <a:endParaRPr lang="en-GB" dirty="0"/>
          </a:p>
        </p:txBody>
      </p:sp>
    </p:spTree>
    <p:extLst>
      <p:ext uri="{BB962C8B-B14F-4D97-AF65-F5344CB8AC3E}">
        <p14:creationId xmlns:p14="http://schemas.microsoft.com/office/powerpoint/2010/main" val="7207064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A637C-E3D2-46C6-9065-0A83494DE313}"/>
              </a:ext>
            </a:extLst>
          </p:cNvPr>
          <p:cNvSpPr>
            <a:spLocks noGrp="1"/>
          </p:cNvSpPr>
          <p:nvPr>
            <p:ph type="title"/>
          </p:nvPr>
        </p:nvSpPr>
        <p:spPr/>
        <p:txBody>
          <a:bodyPr>
            <a:normAutofit fontScale="90000"/>
          </a:bodyPr>
          <a:lstStyle/>
          <a:p>
            <a:r>
              <a:rPr lang="en-GB" b="1" dirty="0">
                <a:solidFill>
                  <a:schemeClr val="tx2">
                    <a:lumMod val="50000"/>
                  </a:schemeClr>
                </a:solidFill>
              </a:rPr>
              <a:t>Put these in the correct part of the article</a:t>
            </a:r>
          </a:p>
        </p:txBody>
      </p:sp>
      <p:sp>
        <p:nvSpPr>
          <p:cNvPr id="3" name="Content Placeholder 2">
            <a:extLst>
              <a:ext uri="{FF2B5EF4-FFF2-40B4-BE49-F238E27FC236}">
                <a16:creationId xmlns:a16="http://schemas.microsoft.com/office/drawing/2014/main" id="{2B4427EB-B05E-4D72-B774-7D7954A1ABC4}"/>
              </a:ext>
            </a:extLst>
          </p:cNvPr>
          <p:cNvSpPr>
            <a:spLocks noGrp="1"/>
          </p:cNvSpPr>
          <p:nvPr>
            <p:ph idx="1"/>
          </p:nvPr>
        </p:nvSpPr>
        <p:spPr/>
        <p:txBody>
          <a:bodyPr/>
          <a:lstStyle/>
          <a:p>
            <a:pPr marL="514350" indent="-514350">
              <a:buAutoNum type="alphaLcParenBoth"/>
            </a:pPr>
            <a:r>
              <a:rPr lang="en-GB" b="1" dirty="0"/>
              <a:t>to cut greenhouse gas and to use other forms of energy including cleaner energy, and to use less coal </a:t>
            </a:r>
          </a:p>
          <a:p>
            <a:pPr marL="514350" indent="-514350">
              <a:buAutoNum type="alphaLcParenBoth"/>
            </a:pPr>
            <a:r>
              <a:rPr lang="en-GB" b="1" dirty="0"/>
              <a:t>Support from the big coal industry made sure</a:t>
            </a:r>
          </a:p>
          <a:p>
            <a:pPr marL="514350" indent="-514350">
              <a:buAutoNum type="alphaLcParenBoth"/>
            </a:pPr>
            <a:r>
              <a:rPr lang="en-GB" b="1" dirty="0"/>
              <a:t>when the southern city of </a:t>
            </a:r>
            <a:r>
              <a:rPr lang="en-GB" b="1" dirty="0" err="1"/>
              <a:t>Skała</a:t>
            </a:r>
            <a:r>
              <a:rPr lang="en-GB" b="1" dirty="0"/>
              <a:t> beat Beijing’s air pollution record</a:t>
            </a:r>
          </a:p>
          <a:p>
            <a:pPr marL="514350" indent="-514350">
              <a:buAutoNum type="alphaLcParenBoth"/>
            </a:pPr>
            <a:endParaRPr lang="en-GB" b="1" dirty="0"/>
          </a:p>
          <a:p>
            <a:pPr marL="514350" indent="-514350">
              <a:buAutoNum type="alphaLcParenBoth"/>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12622383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2370</TotalTime>
  <Words>1115</Words>
  <Application>Microsoft Office PowerPoint</Application>
  <PresentationFormat>On-screen Show (4:3)</PresentationFormat>
  <Paragraphs>120</Paragraphs>
  <Slides>19</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Coal in Poland</vt:lpstr>
      <vt:lpstr>This lesson:</vt:lpstr>
      <vt:lpstr>Talk to your partner</vt:lpstr>
      <vt:lpstr>Match:</vt:lpstr>
      <vt:lpstr>Poland Quiz </vt:lpstr>
      <vt:lpstr>Coal Quiz</vt:lpstr>
      <vt:lpstr>What do you think? Then read to check</vt:lpstr>
      <vt:lpstr>PowerPoint Presentation</vt:lpstr>
      <vt:lpstr>Put these in the correct part of the article</vt:lpstr>
      <vt:lpstr>PowerPoint Presentation</vt:lpstr>
      <vt:lpstr>True or false? Read to find out</vt:lpstr>
      <vt:lpstr>PowerPoint Presentation</vt:lpstr>
      <vt:lpstr>Speaking</vt:lpstr>
      <vt:lpstr>Winter wind blows from a coal-fuelled electricity plant, making clouds of smog, while a woman visits the city’s cemetery.</vt:lpstr>
      <vt:lpstr>A woman in a filter mask walks past demonstrators protesting in the Polish capital of Warsaw against government action.</vt:lpstr>
      <vt:lpstr>An elderly resident in Poland’s southwest, keeps herself warm with the her coal-fuelled furnace – still  often used in Poland.</vt:lpstr>
      <vt:lpstr>Patrick (right), an athlete with his friends with a filter mask in Katowice.</vt:lpstr>
      <vt:lpstr>Eva Ciesielska, 39, uses a nebulizer on her 9-year-old daughter Zoe in their apartment in Krakow.</vt:lpstr>
      <vt:lpstr>Homework</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Slavery</dc:title>
  <dc:creator>Linda Ruas</dc:creator>
  <cp:lastModifiedBy>owner</cp:lastModifiedBy>
  <cp:revision>142</cp:revision>
  <dcterms:created xsi:type="dcterms:W3CDTF">2016-10-29T11:29:13Z</dcterms:created>
  <dcterms:modified xsi:type="dcterms:W3CDTF">2018-06-22T14:47:52Z</dcterms:modified>
</cp:coreProperties>
</file>